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61" r:id="rId3"/>
    <p:sldId id="262" r:id="rId4"/>
    <p:sldId id="267" r:id="rId5"/>
    <p:sldId id="270" r:id="rId6"/>
    <p:sldId id="297" r:id="rId7"/>
    <p:sldId id="304" r:id="rId8"/>
    <p:sldId id="298" r:id="rId9"/>
    <p:sldId id="299" r:id="rId10"/>
    <p:sldId id="300" r:id="rId11"/>
    <p:sldId id="301" r:id="rId12"/>
    <p:sldId id="273" r:id="rId13"/>
    <p:sldId id="274" r:id="rId14"/>
    <p:sldId id="275" r:id="rId15"/>
    <p:sldId id="276" r:id="rId16"/>
    <p:sldId id="277" r:id="rId17"/>
    <p:sldId id="302" r:id="rId18"/>
    <p:sldId id="303" r:id="rId19"/>
    <p:sldId id="263" r:id="rId20"/>
    <p:sldId id="278" r:id="rId21"/>
    <p:sldId id="279" r:id="rId22"/>
    <p:sldId id="280" r:id="rId23"/>
    <p:sldId id="281" r:id="rId24"/>
    <p:sldId id="282" r:id="rId25"/>
    <p:sldId id="264" r:id="rId26"/>
    <p:sldId id="283" r:id="rId27"/>
    <p:sldId id="284" r:id="rId28"/>
    <p:sldId id="285" r:id="rId29"/>
    <p:sldId id="286" r:id="rId30"/>
    <p:sldId id="287" r:id="rId31"/>
    <p:sldId id="288" r:id="rId32"/>
    <p:sldId id="265" r:id="rId33"/>
    <p:sldId id="289" r:id="rId34"/>
    <p:sldId id="290" r:id="rId35"/>
    <p:sldId id="266" r:id="rId36"/>
    <p:sldId id="291" r:id="rId37"/>
    <p:sldId id="292" r:id="rId38"/>
    <p:sldId id="293" r:id="rId39"/>
    <p:sldId id="294" r:id="rId40"/>
    <p:sldId id="295" r:id="rId41"/>
    <p:sldId id="296" r:id="rId42"/>
    <p:sldId id="260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279" autoAdjust="0"/>
    <p:restoredTop sz="95578" autoAdjust="0"/>
  </p:normalViewPr>
  <p:slideViewPr>
    <p:cSldViewPr>
      <p:cViewPr varScale="1">
        <p:scale>
          <a:sx n="73" d="100"/>
          <a:sy n="73" d="100"/>
        </p:scale>
        <p:origin x="63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3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F7025-33D9-4E9F-9955-A14222A03D05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D3E3EA-CC6A-448F-83C3-9A526F33C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2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54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313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60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F62C2-72EA-4953-A1D6-568F980002B8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725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F62C2-72EA-4953-A1D6-568F980002B8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193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F62C2-72EA-4953-A1D6-568F980002B8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218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7"/>
          <p:cNvSpPr>
            <a:spLocks noChangeArrowheads="1"/>
          </p:cNvSpPr>
          <p:nvPr userDrawn="1"/>
        </p:nvSpPr>
        <p:spPr bwMode="auto">
          <a:xfrm flipH="1">
            <a:off x="0" y="6504057"/>
            <a:ext cx="9144000" cy="353943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FF6600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 algn="r">
              <a:lnSpc>
                <a:spcPct val="180000"/>
              </a:lnSpc>
            </a:pPr>
            <a:endParaRPr lang="en-US" sz="1100" b="1" baseline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0" y="-55399"/>
            <a:ext cx="9144000" cy="480131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FF6600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80000"/>
              </a:lnSpc>
            </a:pPr>
            <a:r>
              <a:rPr lang="en-US" sz="1400" b="1">
                <a:solidFill>
                  <a:schemeClr val="tx2"/>
                </a:solidFill>
                <a:latin typeface="Cambria" panose="02040503050406030204" pitchFamily="18" charset="0"/>
              </a:rPr>
              <a:t>Lập</a:t>
            </a:r>
            <a:r>
              <a:rPr lang="en-US" sz="1400" b="1" baseline="0">
                <a:solidFill>
                  <a:schemeClr val="tx2"/>
                </a:solidFill>
                <a:latin typeface="Cambria" panose="02040503050406030204" pitchFamily="18" charset="0"/>
              </a:rPr>
              <a:t> trình LINQ</a:t>
            </a:r>
            <a:endParaRPr lang="en-US" sz="1400" b="1" baseline="0">
              <a:solidFill>
                <a:srgbClr val="0070C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7249" y="11668"/>
            <a:ext cx="5392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kern="1200" cap="small">
                <a:solidFill>
                  <a:srgbClr val="002060"/>
                </a:solidFill>
                <a:effectLst/>
                <a:latin typeface="Cambria" panose="02040503050406030204" pitchFamily="18" charset="0"/>
                <a:ea typeface="+mn-ea"/>
                <a:cs typeface="+mn-cs"/>
              </a:rPr>
              <a:t>Working Hard &amp; Smart today for a better tomorrow</a:t>
            </a:r>
            <a:endParaRPr lang="en-US">
              <a:solidFill>
                <a:srgbClr val="00206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692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F62C2-72EA-4953-A1D6-568F980002B8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03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F62C2-72EA-4953-A1D6-568F980002B8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123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F62C2-72EA-4953-A1D6-568F980002B8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9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F62C2-72EA-4953-A1D6-568F980002B8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46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F62C2-72EA-4953-A1D6-568F980002B8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58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F62C2-72EA-4953-A1D6-568F980002B8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28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F62C2-72EA-4953-A1D6-568F980002B8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14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F62C2-72EA-4953-A1D6-568F980002B8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E5571-560F-4DFC-BA97-61ACA5F7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844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uythanhcse.wordpress.com/2019/04/03/huong-dan-tai-cai-dat-va-su-dung-visual-studio-2019/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ownload.microsoft.com/download/D/1/4/D142F7E7-4D7E-4F3B-A399-5BACA91EB569/vs_Community.exe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 bwMode="auto">
          <a:xfrm>
            <a:off x="838200" y="838200"/>
            <a:ext cx="7239000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lvl="0">
              <a:defRPr/>
            </a:pPr>
            <a:r>
              <a:rPr lang="en-US" kern="0">
                <a:solidFill>
                  <a:srgbClr val="002060"/>
                </a:solidFill>
                <a:latin typeface="Cambria" panose="02040503050406030204" pitchFamily="18" charset="0"/>
              </a:rPr>
              <a:t>Cài đặt và sử dụng</a:t>
            </a:r>
          </a:p>
          <a:p>
            <a:pPr lvl="0">
              <a:defRPr/>
            </a:pPr>
            <a:r>
              <a:rPr lang="en-US" kern="0">
                <a:solidFill>
                  <a:srgbClr val="002060"/>
                </a:solidFill>
                <a:latin typeface="Cambria" panose="02040503050406030204" pitchFamily="18" charset="0"/>
              </a:rPr>
              <a:t> Visual Studio 2019</a:t>
            </a:r>
            <a:endParaRPr kumimoji="0" lang="en-US" sz="4800" b="1" i="0" u="none" strike="noStrike" kern="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mbria" panose="020405030504060302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4572000"/>
            <a:ext cx="2144973" cy="1700960"/>
          </a:xfrm>
          <a:prstGeom prst="rect">
            <a:avLst/>
          </a:prstGeom>
        </p:spPr>
      </p:pic>
      <p:pic>
        <p:nvPicPr>
          <p:cNvPr id="6" name="Picture 2" descr="http://career.guru99.com/wp-content/uploads/2014/08/LinqInterviewQuestion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761469"/>
            <a:ext cx="2286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3699C6F-E74E-417B-ACE4-B42880B544CF}"/>
              </a:ext>
            </a:extLst>
          </p:cNvPr>
          <p:cNvSpPr/>
          <p:nvPr/>
        </p:nvSpPr>
        <p:spPr>
          <a:xfrm>
            <a:off x="685800" y="2967335"/>
            <a:ext cx="8153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hlinkClick r:id="rId5"/>
              </a:rPr>
              <a:t>https://duythanhcse.wordpress.com/2019/04/03/huong-dan-tai-cai-dat-va-su-dung-visual-studio-2019/</a:t>
            </a:r>
            <a:endParaRPr lang="en-US" altLang="ko-KR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459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4800" y="558800"/>
            <a:ext cx="8610600" cy="508000"/>
            <a:chOff x="789624" y="1191463"/>
            <a:chExt cx="86106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8409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vl="0">
                <a:buClr>
                  <a:srgbClr val="3DC5C5"/>
                </a:buClr>
                <a:defRPr/>
              </a:pPr>
              <a:r>
                <a:rPr lang="en-US" sz="2400" kern="0">
                  <a:solidFill>
                    <a:srgbClr val="002060"/>
                  </a:solidFill>
                  <a:latin typeface="Cambria" panose="02040503050406030204" pitchFamily="18" charset="0"/>
                </a:rPr>
                <a:t>Cách cài đặt và sử dụng công cụ lập trình Visual Studio 2017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66" y="1371600"/>
            <a:ext cx="8489233" cy="477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369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4800" y="558800"/>
            <a:ext cx="8610600" cy="508000"/>
            <a:chOff x="789624" y="1191463"/>
            <a:chExt cx="86106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8409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vl="0">
                <a:buClr>
                  <a:srgbClr val="3DC5C5"/>
                </a:buClr>
                <a:defRPr/>
              </a:pPr>
              <a:r>
                <a:rPr lang="en-US" sz="2400" kern="0">
                  <a:solidFill>
                    <a:srgbClr val="002060"/>
                  </a:solidFill>
                  <a:latin typeface="Cambria" panose="02040503050406030204" pitchFamily="18" charset="0"/>
                </a:rPr>
                <a:t>Cách cài đặt và sử dụng công cụ lập trình Visual Studio 2017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2068"/>
            <a:ext cx="9371209" cy="526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78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4800" y="558800"/>
            <a:ext cx="8610600" cy="508000"/>
            <a:chOff x="789624" y="1191463"/>
            <a:chExt cx="86106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8409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vl="0">
                <a:buClr>
                  <a:srgbClr val="3DC5C5"/>
                </a:buClr>
                <a:defRPr/>
              </a:pPr>
              <a:r>
                <a:rPr lang="en-US" sz="2400" kern="0">
                  <a:solidFill>
                    <a:srgbClr val="002060"/>
                  </a:solidFill>
                  <a:latin typeface="Cambria" panose="02040503050406030204" pitchFamily="18" charset="0"/>
                </a:rPr>
                <a:t>Cách cài đặt và sử dụng công cụ lập trình Visual Studio 2017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0" name="Rectangular Callout 9"/>
          <p:cNvSpPr/>
          <p:nvPr/>
        </p:nvSpPr>
        <p:spPr>
          <a:xfrm>
            <a:off x="838200" y="4495800"/>
            <a:ext cx="2590800" cy="1447800"/>
          </a:xfrm>
          <a:prstGeom prst="wedgeRectCallout">
            <a:avLst>
              <a:gd name="adj1" fmla="val 122160"/>
              <a:gd name="adj2" fmla="val 6155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mbria" panose="02040503050406030204" pitchFamily="18" charset="0"/>
              </a:rPr>
              <a:t>Vào chức năng Search, gõ Visual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70132" b="1042"/>
          <a:stretch/>
        </p:blipFill>
        <p:spPr>
          <a:xfrm>
            <a:off x="5209644" y="-609600"/>
            <a:ext cx="3886200" cy="72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031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4800" y="558800"/>
            <a:ext cx="8610600" cy="508000"/>
            <a:chOff x="789624" y="1191463"/>
            <a:chExt cx="86106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8409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vl="0">
                <a:buClr>
                  <a:srgbClr val="3DC5C5"/>
                </a:buClr>
                <a:defRPr/>
              </a:pPr>
              <a:r>
                <a:rPr lang="en-US" sz="2400" kern="0">
                  <a:solidFill>
                    <a:srgbClr val="002060"/>
                  </a:solidFill>
                  <a:latin typeface="Cambria" panose="02040503050406030204" pitchFamily="18" charset="0"/>
                </a:rPr>
                <a:t>Cách cài đặt và sử dụng công cụ lập trình Visual Studio 2017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0" name="Rectangular Callout 9"/>
          <p:cNvSpPr/>
          <p:nvPr/>
        </p:nvSpPr>
        <p:spPr>
          <a:xfrm>
            <a:off x="5638800" y="1295400"/>
            <a:ext cx="2590800" cy="1447800"/>
          </a:xfrm>
          <a:prstGeom prst="wedgeRectCallout">
            <a:avLst>
              <a:gd name="adj1" fmla="val -124899"/>
              <a:gd name="adj2" fmla="val 43095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mbria" panose="02040503050406030204" pitchFamily="18" charset="0"/>
              </a:rPr>
              <a:t>Bấm chuột phải chọn Open File location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18750" r="71083" b="1042"/>
          <a:stretch/>
        </p:blipFill>
        <p:spPr>
          <a:xfrm>
            <a:off x="335568" y="907913"/>
            <a:ext cx="3762375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64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4800" y="558800"/>
            <a:ext cx="8610600" cy="508000"/>
            <a:chOff x="789624" y="1191463"/>
            <a:chExt cx="86106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8409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vl="0">
                <a:buClr>
                  <a:srgbClr val="3DC5C5"/>
                </a:buClr>
                <a:defRPr/>
              </a:pPr>
              <a:r>
                <a:rPr lang="en-US" sz="2400" kern="0">
                  <a:solidFill>
                    <a:srgbClr val="002060"/>
                  </a:solidFill>
                  <a:latin typeface="Cambria" panose="02040503050406030204" pitchFamily="18" charset="0"/>
                </a:rPr>
                <a:t>Cách cài đặt và sử dụng công cụ lập trình Visual Studio 2017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0" name="Rectangular Callout 9"/>
          <p:cNvSpPr/>
          <p:nvPr/>
        </p:nvSpPr>
        <p:spPr>
          <a:xfrm>
            <a:off x="5181600" y="1295400"/>
            <a:ext cx="3886200" cy="1447800"/>
          </a:xfrm>
          <a:prstGeom prst="wedgeRectCallout">
            <a:avLst>
              <a:gd name="adj1" fmla="val -33415"/>
              <a:gd name="adj2" fmla="val 10059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mbria" panose="02040503050406030204" pitchFamily="18" charset="0"/>
              </a:rPr>
              <a:t>Đưa ra làm shortcut ngoài desktop để dễ dùng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47917" r="22475"/>
          <a:stretch/>
        </p:blipFill>
        <p:spPr>
          <a:xfrm>
            <a:off x="838200" y="3005919"/>
            <a:ext cx="7565231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55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4800" y="558800"/>
            <a:ext cx="8610600" cy="508000"/>
            <a:chOff x="789624" y="1191463"/>
            <a:chExt cx="86106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8409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vl="0">
                <a:buClr>
                  <a:srgbClr val="3DC5C5"/>
                </a:buClr>
                <a:defRPr/>
              </a:pPr>
              <a:r>
                <a:rPr lang="en-US" sz="2400" kern="0">
                  <a:solidFill>
                    <a:srgbClr val="002060"/>
                  </a:solidFill>
                  <a:latin typeface="Cambria" panose="02040503050406030204" pitchFamily="18" charset="0"/>
                </a:rPr>
                <a:t>Cách cài đặt và sử dụng công cụ lập trình Visual Studio 2017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39478" r="41435" b="561"/>
          <a:stretch/>
        </p:blipFill>
        <p:spPr>
          <a:xfrm>
            <a:off x="445324" y="1600200"/>
            <a:ext cx="7620000" cy="4386259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5181600" y="3276600"/>
            <a:ext cx="1371600" cy="1143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954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4800" y="558800"/>
            <a:ext cx="8610600" cy="508000"/>
            <a:chOff x="789624" y="1191463"/>
            <a:chExt cx="86106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8409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vl="0">
                <a:buClr>
                  <a:srgbClr val="3DC5C5"/>
                </a:buClr>
                <a:defRPr/>
              </a:pPr>
              <a:r>
                <a:rPr lang="en-US" sz="2400" kern="0">
                  <a:solidFill>
                    <a:srgbClr val="002060"/>
                  </a:solidFill>
                  <a:latin typeface="Cambria" panose="02040503050406030204" pitchFamily="18" charset="0"/>
                </a:rPr>
                <a:t>Cách cài đặt và sử dụng công cụ lập trình Visual Studio 2017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219200"/>
            <a:ext cx="4419600" cy="542925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5181600" y="5867400"/>
            <a:ext cx="609600" cy="228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987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4800" y="558800"/>
            <a:ext cx="8610600" cy="508000"/>
            <a:chOff x="789624" y="1191463"/>
            <a:chExt cx="86106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8409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vl="0">
                <a:buClr>
                  <a:srgbClr val="3DC5C5"/>
                </a:buClr>
                <a:defRPr/>
              </a:pPr>
              <a:r>
                <a:rPr lang="en-US" sz="2400" kern="0">
                  <a:solidFill>
                    <a:srgbClr val="002060"/>
                  </a:solidFill>
                  <a:latin typeface="Cambria" panose="02040503050406030204" pitchFamily="18" charset="0"/>
                </a:rPr>
                <a:t>Cách cài đặt và sử dụng công cụ lập trình Visual Studio 2017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2194" y="1066800"/>
            <a:ext cx="4419600" cy="5429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32" y="1385887"/>
            <a:ext cx="389572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911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4800" y="558800"/>
            <a:ext cx="8610600" cy="508000"/>
            <a:chOff x="789624" y="1191463"/>
            <a:chExt cx="86106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8409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vl="0">
                <a:buClr>
                  <a:srgbClr val="3DC5C5"/>
                </a:buClr>
                <a:defRPr/>
              </a:pPr>
              <a:r>
                <a:rPr lang="en-US" sz="2400" kern="0">
                  <a:solidFill>
                    <a:srgbClr val="002060"/>
                  </a:solidFill>
                  <a:latin typeface="Cambria" panose="02040503050406030204" pitchFamily="18" charset="0"/>
                </a:rPr>
                <a:t>Cách cài đặt và sử dụng công cụ lập trình Visual Studio 2017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19" y="1195758"/>
            <a:ext cx="4419600" cy="54292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295400"/>
            <a:ext cx="3750129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82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4800" y="558800"/>
            <a:ext cx="5105400" cy="508000"/>
            <a:chOff x="789624" y="1191463"/>
            <a:chExt cx="5105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4904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vl="0">
                <a:buClr>
                  <a:srgbClr val="3DC5C5"/>
                </a:buClr>
                <a:defRPr/>
              </a:pPr>
              <a:r>
                <a:rPr lang="en-US" sz="2400" b="1" kern="0">
                  <a:solidFill>
                    <a:srgbClr val="002060"/>
                  </a:solidFill>
                  <a:latin typeface="Cambria" panose="02040503050406030204" pitchFamily="18" charset="0"/>
                </a:rPr>
                <a:t>Cách tạo Solution, project, lớp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53734" b="54167"/>
          <a:stretch/>
        </p:blipFill>
        <p:spPr>
          <a:xfrm>
            <a:off x="1371600" y="1600200"/>
            <a:ext cx="6019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649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4800" y="558800"/>
            <a:ext cx="4620576" cy="508000"/>
            <a:chOff x="789624" y="1191463"/>
            <a:chExt cx="4620576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latin typeface="Cambria" panose="02040503050406030204" pitchFamily="18" charset="0"/>
                </a:rPr>
                <a:t>Nội dung</a:t>
              </a:r>
              <a:endPara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381000" y="1219200"/>
            <a:ext cx="8458200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3200" b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0" algn="just">
              <a:buClr>
                <a:srgbClr val="3DC5C5"/>
              </a:buClr>
              <a:defRPr/>
            </a:pPr>
            <a:r>
              <a:rPr lang="en-US" kern="0">
                <a:solidFill>
                  <a:srgbClr val="002060"/>
                </a:solidFill>
                <a:latin typeface="Cambria" panose="02040503050406030204" pitchFamily="18" charset="0"/>
              </a:rPr>
              <a:t>Cách cài đặt và sử dụng công cụ lập trình Visual Studio 2017</a:t>
            </a:r>
          </a:p>
          <a:p>
            <a:pPr lvl="0" algn="just">
              <a:buClr>
                <a:srgbClr val="3DC5C5"/>
              </a:buClr>
              <a:defRPr/>
            </a:pPr>
            <a:r>
              <a:rPr lang="en-US" kern="0">
                <a:solidFill>
                  <a:srgbClr val="002060"/>
                </a:solidFill>
                <a:latin typeface="Cambria" panose="02040503050406030204" pitchFamily="18" charset="0"/>
              </a:rPr>
              <a:t>Cách tạo Solution, project, lớp</a:t>
            </a:r>
          </a:p>
          <a:p>
            <a:pPr lvl="0" algn="just">
              <a:buClr>
                <a:srgbClr val="3DC5C5"/>
              </a:buClr>
              <a:defRPr/>
            </a:pPr>
            <a:r>
              <a:rPr lang="en-US" kern="0">
                <a:solidFill>
                  <a:srgbClr val="002060"/>
                </a:solidFill>
                <a:latin typeface="Cambria" panose="02040503050406030204" pitchFamily="18" charset="0"/>
              </a:rPr>
              <a:t>Các thành phần trong một project</a:t>
            </a:r>
          </a:p>
          <a:p>
            <a:pPr lvl="0" algn="just">
              <a:buClr>
                <a:srgbClr val="3DC5C5"/>
              </a:buClr>
              <a:defRPr/>
            </a:pPr>
            <a:r>
              <a:rPr lang="en-US" kern="0">
                <a:solidFill>
                  <a:srgbClr val="002060"/>
                </a:solidFill>
                <a:latin typeface="Cambria" panose="02040503050406030204" pitchFamily="18" charset="0"/>
              </a:rPr>
              <a:t>Cách cấu hình trong Visual Studio</a:t>
            </a:r>
          </a:p>
          <a:p>
            <a:pPr lvl="0" algn="just">
              <a:buClr>
                <a:srgbClr val="3DC5C5"/>
              </a:buClr>
              <a:defRPr/>
            </a:pPr>
            <a:r>
              <a:rPr lang="en-US" kern="0">
                <a:solidFill>
                  <a:srgbClr val="002060"/>
                </a:solidFill>
                <a:latin typeface="Cambria" panose="02040503050406030204" pitchFamily="18" charset="0"/>
              </a:rPr>
              <a:t>Cách biên dịch và thực thi trong Visual Studio</a:t>
            </a:r>
            <a:endParaRPr kumimoji="0" lang="en-US" sz="3200" b="0" i="0" u="none" strike="noStrike" kern="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248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4800" y="558800"/>
            <a:ext cx="5105400" cy="508000"/>
            <a:chOff x="789624" y="1191463"/>
            <a:chExt cx="5105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4904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vl="0">
                <a:buClr>
                  <a:srgbClr val="3DC5C5"/>
                </a:buClr>
                <a:defRPr/>
              </a:pPr>
              <a:r>
                <a:rPr lang="en-US" sz="2400" b="1" kern="0">
                  <a:solidFill>
                    <a:srgbClr val="002060"/>
                  </a:solidFill>
                  <a:latin typeface="Cambria" panose="02040503050406030204" pitchFamily="18" charset="0"/>
                </a:rPr>
                <a:t>Cách tạo Solution, project, lớp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64" y="1295400"/>
            <a:ext cx="8201025" cy="501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13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4800" y="558800"/>
            <a:ext cx="5105400" cy="508000"/>
            <a:chOff x="789624" y="1191463"/>
            <a:chExt cx="5105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4904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vl="0">
                <a:buClr>
                  <a:srgbClr val="3DC5C5"/>
                </a:buClr>
                <a:defRPr/>
              </a:pPr>
              <a:r>
                <a:rPr lang="en-US" sz="2400" b="1" kern="0">
                  <a:solidFill>
                    <a:srgbClr val="002060"/>
                  </a:solidFill>
                  <a:latin typeface="Cambria" panose="02040503050406030204" pitchFamily="18" charset="0"/>
                </a:rPr>
                <a:t>Cách tạo Solution, project, lớp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676400"/>
            <a:ext cx="4339102" cy="2438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27946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4800" y="558800"/>
            <a:ext cx="5105400" cy="508000"/>
            <a:chOff x="789624" y="1191463"/>
            <a:chExt cx="5105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4904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vl="0">
                <a:buClr>
                  <a:srgbClr val="3DC5C5"/>
                </a:buClr>
                <a:defRPr/>
              </a:pPr>
              <a:r>
                <a:rPr lang="en-US" sz="2400" b="1" kern="0">
                  <a:solidFill>
                    <a:srgbClr val="002060"/>
                  </a:solidFill>
                  <a:latin typeface="Cambria" panose="02040503050406030204" pitchFamily="18" charset="0"/>
                </a:rPr>
                <a:t>Cách tạo Solution, project, lớp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51537" t="11111" b="38889"/>
          <a:stretch/>
        </p:blipFill>
        <p:spPr>
          <a:xfrm>
            <a:off x="1371599" y="1295400"/>
            <a:ext cx="6699647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883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4800" y="558800"/>
            <a:ext cx="5105400" cy="508000"/>
            <a:chOff x="789624" y="1191463"/>
            <a:chExt cx="5105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4904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vl="0">
                <a:buClr>
                  <a:srgbClr val="3DC5C5"/>
                </a:buClr>
                <a:defRPr/>
              </a:pPr>
              <a:r>
                <a:rPr lang="en-US" sz="2400" b="1" kern="0">
                  <a:solidFill>
                    <a:srgbClr val="002060"/>
                  </a:solidFill>
                  <a:latin typeface="Cambria" panose="02040503050406030204" pitchFamily="18" charset="0"/>
                </a:rPr>
                <a:t>Cách tạo Solution, project, lớp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32" y="1150417"/>
            <a:ext cx="8963025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347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4800" y="558800"/>
            <a:ext cx="5105400" cy="508000"/>
            <a:chOff x="789624" y="1191463"/>
            <a:chExt cx="51054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49044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vl="0">
                <a:buClr>
                  <a:srgbClr val="3DC5C5"/>
                </a:buClr>
                <a:defRPr/>
              </a:pPr>
              <a:r>
                <a:rPr lang="en-US" sz="2400" b="1" kern="0">
                  <a:solidFill>
                    <a:srgbClr val="002060"/>
                  </a:solidFill>
                  <a:latin typeface="Cambria" panose="02040503050406030204" pitchFamily="18" charset="0"/>
                </a:rPr>
                <a:t>Cách tạo Solution, project, lớp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104331"/>
            <a:ext cx="7574390" cy="528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32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4800" y="558800"/>
            <a:ext cx="6019800" cy="508000"/>
            <a:chOff x="789624" y="1191463"/>
            <a:chExt cx="60198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58188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kern="0">
                  <a:solidFill>
                    <a:srgbClr val="002060"/>
                  </a:solidFill>
                  <a:latin typeface="Cambria" panose="02040503050406030204" pitchFamily="18" charset="0"/>
                </a:rPr>
                <a:t>Các thành phần trong một project</a:t>
              </a:r>
              <a:endPara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39" y="1104900"/>
            <a:ext cx="8410575" cy="53721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7543800" y="3200400"/>
            <a:ext cx="914400" cy="76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3415188" y="3219734"/>
            <a:ext cx="914400" cy="76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" name="Oval 11"/>
          <p:cNvSpPr/>
          <p:nvPr/>
        </p:nvSpPr>
        <p:spPr>
          <a:xfrm>
            <a:off x="7052481" y="5295900"/>
            <a:ext cx="914400" cy="76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1427277" y="3981734"/>
            <a:ext cx="914400" cy="76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4" name="Oval 13"/>
          <p:cNvSpPr/>
          <p:nvPr/>
        </p:nvSpPr>
        <p:spPr>
          <a:xfrm>
            <a:off x="5410200" y="1236491"/>
            <a:ext cx="914400" cy="76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FF000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44685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4800" y="558800"/>
            <a:ext cx="6019800" cy="508000"/>
            <a:chOff x="789624" y="1191463"/>
            <a:chExt cx="60198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58188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kern="0">
                  <a:solidFill>
                    <a:srgbClr val="002060"/>
                  </a:solidFill>
                  <a:latin typeface="Cambria" panose="02040503050406030204" pitchFamily="18" charset="0"/>
                </a:rPr>
                <a:t>Các thành phần trong một project</a:t>
              </a:r>
              <a:endPara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67341" r="43" b="38298"/>
          <a:stretch/>
        </p:blipFill>
        <p:spPr>
          <a:xfrm>
            <a:off x="1219200" y="1981200"/>
            <a:ext cx="2743200" cy="33147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3962400" y="1371600"/>
            <a:ext cx="914400" cy="76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76800" y="1671935"/>
            <a:ext cx="2488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ambria" panose="02040503050406030204" pitchFamily="18" charset="0"/>
              </a:rPr>
              <a:t>Solution Explorer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21101" t="9942" r="50000" b="58333"/>
          <a:stretch/>
        </p:blipFill>
        <p:spPr>
          <a:xfrm>
            <a:off x="4876800" y="3638550"/>
            <a:ext cx="3760100" cy="23206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585803" y="3124200"/>
            <a:ext cx="252876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ambria" panose="02040503050406030204" pitchFamily="18" charset="0"/>
              </a:rPr>
              <a:t>Nếu không thấy vào đây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6705600" y="3429000"/>
            <a:ext cx="786950" cy="1143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796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4800" y="558800"/>
            <a:ext cx="6019800" cy="508000"/>
            <a:chOff x="789624" y="1191463"/>
            <a:chExt cx="60198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58188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kern="0">
                  <a:solidFill>
                    <a:srgbClr val="002060"/>
                  </a:solidFill>
                  <a:latin typeface="Cambria" panose="02040503050406030204" pitchFamily="18" charset="0"/>
                </a:rPr>
                <a:t>Các thành phần trong một project</a:t>
              </a:r>
              <a:endPara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7477" t="13475" r="33565" b="19858"/>
          <a:stretch/>
        </p:blipFill>
        <p:spPr>
          <a:xfrm>
            <a:off x="838200" y="1219200"/>
            <a:ext cx="3276600" cy="35814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4107976" y="1219200"/>
            <a:ext cx="914400" cy="76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FF0000"/>
                </a:solidFill>
              </a:rPr>
              <a:t>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819400"/>
            <a:ext cx="4054498" cy="3276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22376" y="1369367"/>
            <a:ext cx="3451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ambria" panose="02040503050406030204" pitchFamily="18" charset="0"/>
              </a:rPr>
              <a:t>Design </a:t>
            </a:r>
            <a:r>
              <a:rPr lang="en-US" sz="2400">
                <a:latin typeface="Cambria" panose="02040503050406030204" pitchFamily="18" charset="0"/>
                <a:sym typeface="Wingdings" panose="05000000000000000000" pitchFamily="2" charset="2"/>
              </a:rPr>
              <a:t> F7 to</a:t>
            </a:r>
            <a:r>
              <a:rPr lang="en-US" sz="2400">
                <a:latin typeface="Cambria" panose="02040503050406030204" pitchFamily="18" charset="0"/>
              </a:rPr>
              <a:t> coding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7384576" y="1905000"/>
            <a:ext cx="235424" cy="764232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121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4800" y="558800"/>
            <a:ext cx="6019800" cy="508000"/>
            <a:chOff x="789624" y="1191463"/>
            <a:chExt cx="60198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58188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kern="0">
                  <a:solidFill>
                    <a:srgbClr val="002060"/>
                  </a:solidFill>
                  <a:latin typeface="Cambria" panose="02040503050406030204" pitchFamily="18" charset="0"/>
                </a:rPr>
                <a:t>Các thành phần trong một project</a:t>
              </a:r>
              <a:endPara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66435" t="60284"/>
          <a:stretch/>
        </p:blipFill>
        <p:spPr>
          <a:xfrm>
            <a:off x="1905000" y="1524000"/>
            <a:ext cx="2823014" cy="21336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4728014" y="1143000"/>
            <a:ext cx="914400" cy="76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53000" y="1990762"/>
            <a:ext cx="4038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>
                <a:latin typeface="Cambria" panose="02040503050406030204" pitchFamily="18" charset="0"/>
              </a:rPr>
              <a:t>Properties để hiệu chỉnh thông số cũng như gán sự kiện cho Form &amp; control</a:t>
            </a:r>
          </a:p>
          <a:p>
            <a:pPr algn="just"/>
            <a:endParaRPr lang="en-US" sz="2400">
              <a:latin typeface="Cambria" panose="02040503050406030204" pitchFamily="18" charset="0"/>
            </a:endParaRPr>
          </a:p>
          <a:p>
            <a:pPr algn="just"/>
            <a:r>
              <a:rPr lang="en-US" sz="2400">
                <a:latin typeface="Cambria" panose="02040503050406030204" pitchFamily="18" charset="0"/>
              </a:rPr>
              <a:t>Nếu không thấy thì nhấn F4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743200" y="1981200"/>
            <a:ext cx="2286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203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4800" y="558800"/>
            <a:ext cx="6019800" cy="508000"/>
            <a:chOff x="789624" y="1191463"/>
            <a:chExt cx="60198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58188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kern="0">
                  <a:solidFill>
                    <a:srgbClr val="002060"/>
                  </a:solidFill>
                  <a:latin typeface="Cambria" panose="02040503050406030204" pitchFamily="18" charset="0"/>
                </a:rPr>
                <a:t>Các thành phần trong một project</a:t>
              </a:r>
              <a:endPara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73429" b="4255"/>
          <a:stretch/>
        </p:blipFill>
        <p:spPr>
          <a:xfrm>
            <a:off x="1186114" y="1295400"/>
            <a:ext cx="2234761" cy="51435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3415188" y="1089546"/>
            <a:ext cx="914400" cy="762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44373" y="1295400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>
                <a:latin typeface="Cambria" panose="02040503050406030204" pitchFamily="18" charset="0"/>
              </a:rPr>
              <a:t>Toolbox để kéo thả các thành phần control lên Giao diện ở mục 3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21303" t="9422" r="49414" b="34328"/>
          <a:stretch/>
        </p:blipFill>
        <p:spPr>
          <a:xfrm>
            <a:off x="5486400" y="2687499"/>
            <a:ext cx="3473519" cy="3751401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>
            <a:off x="6781800" y="5410200"/>
            <a:ext cx="838200" cy="533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689427" y="5129649"/>
            <a:ext cx="244092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Nếu không thấy vào đây</a:t>
            </a:r>
          </a:p>
        </p:txBody>
      </p:sp>
    </p:spTree>
    <p:extLst>
      <p:ext uri="{BB962C8B-B14F-4D97-AF65-F5344CB8AC3E}">
        <p14:creationId xmlns:p14="http://schemas.microsoft.com/office/powerpoint/2010/main" val="1987101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4800" y="558800"/>
            <a:ext cx="8610600" cy="508000"/>
            <a:chOff x="789624" y="1191463"/>
            <a:chExt cx="86106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8409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vl="0">
                <a:buClr>
                  <a:srgbClr val="3DC5C5"/>
                </a:buClr>
                <a:defRPr/>
              </a:pPr>
              <a:r>
                <a:rPr lang="en-US" sz="2400" kern="0">
                  <a:solidFill>
                    <a:srgbClr val="002060"/>
                  </a:solidFill>
                  <a:latin typeface="Cambria" panose="02040503050406030204" pitchFamily="18" charset="0"/>
                </a:rPr>
                <a:t>Cách cài đặt và sử dụng công cụ lập trình Visual Studio 2017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381000" y="1219200"/>
            <a:ext cx="8458200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3200" b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0">
              <a:buClr>
                <a:srgbClr val="3DC5C5"/>
              </a:buClr>
              <a:defRPr/>
            </a:pPr>
            <a:r>
              <a:rPr lang="en-US" kern="0">
                <a:solidFill>
                  <a:srgbClr val="002060"/>
                </a:solidFill>
                <a:latin typeface="Cambria" panose="02040503050406030204" pitchFamily="18" charset="0"/>
              </a:rPr>
              <a:t>Yêu cầu máy tính:</a:t>
            </a:r>
          </a:p>
          <a:p>
            <a:pPr lvl="0">
              <a:buClr>
                <a:srgbClr val="3DC5C5"/>
              </a:buClr>
              <a:buFont typeface="Wingdings" panose="05000000000000000000" pitchFamily="2" charset="2"/>
              <a:buChar char="ü"/>
              <a:defRPr/>
            </a:pPr>
            <a:r>
              <a:rPr lang="en-US" kern="0">
                <a:solidFill>
                  <a:srgbClr val="002060"/>
                </a:solidFill>
                <a:latin typeface="Cambria" panose="02040503050406030204" pitchFamily="18" charset="0"/>
              </a:rPr>
              <a:t>Ổ cứng tối thiểu 250 GB</a:t>
            </a:r>
          </a:p>
          <a:p>
            <a:pPr lvl="0">
              <a:buClr>
                <a:srgbClr val="3DC5C5"/>
              </a:buClr>
              <a:buFont typeface="Wingdings" panose="05000000000000000000" pitchFamily="2" charset="2"/>
              <a:buChar char="ü"/>
              <a:defRPr/>
            </a:pPr>
            <a:r>
              <a:rPr lang="en-US" kern="0">
                <a:solidFill>
                  <a:srgbClr val="002060"/>
                </a:solidFill>
                <a:latin typeface="Cambria" panose="02040503050406030204" pitchFamily="18" charset="0"/>
              </a:rPr>
              <a:t>RAM tối thiểu 4GB (đề nghị 8GB)</a:t>
            </a:r>
          </a:p>
          <a:p>
            <a:pPr lvl="0">
              <a:buClr>
                <a:srgbClr val="3DC5C5"/>
              </a:buClr>
              <a:buFont typeface="Wingdings" panose="05000000000000000000" pitchFamily="2" charset="2"/>
              <a:buChar char="ü"/>
              <a:defRPr/>
            </a:pPr>
            <a:r>
              <a:rPr lang="en-US" kern="0">
                <a:solidFill>
                  <a:srgbClr val="002060"/>
                </a:solidFill>
                <a:latin typeface="Cambria" panose="02040503050406030204" pitchFamily="18" charset="0"/>
              </a:rPr>
              <a:t>Hệ điều hành Win 10, 64 bit</a:t>
            </a:r>
          </a:p>
        </p:txBody>
      </p:sp>
    </p:spTree>
    <p:extLst>
      <p:ext uri="{BB962C8B-B14F-4D97-AF65-F5344CB8AC3E}">
        <p14:creationId xmlns:p14="http://schemas.microsoft.com/office/powerpoint/2010/main" val="740230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4800" y="558800"/>
            <a:ext cx="6019800" cy="508000"/>
            <a:chOff x="789624" y="1191463"/>
            <a:chExt cx="60198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58188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kern="0">
                  <a:solidFill>
                    <a:srgbClr val="002060"/>
                  </a:solidFill>
                  <a:latin typeface="Cambria" panose="02040503050406030204" pitchFamily="18" charset="0"/>
                </a:rPr>
                <a:t>Các thành phần trong một project</a:t>
              </a:r>
              <a:endPara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82979"/>
          <a:stretch/>
        </p:blipFill>
        <p:spPr>
          <a:xfrm>
            <a:off x="505776" y="1447800"/>
            <a:ext cx="8410575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4800600" y="1905000"/>
            <a:ext cx="68580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5181600" y="2362200"/>
            <a:ext cx="152400" cy="1066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895600" y="3429000"/>
            <a:ext cx="5633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ambria" panose="02040503050406030204" pitchFamily="18" charset="0"/>
              </a:rPr>
              <a:t>Nhấn vào đây để chạy phần mềm, hoặc F5</a:t>
            </a:r>
          </a:p>
        </p:txBody>
      </p:sp>
    </p:spTree>
    <p:extLst>
      <p:ext uri="{BB962C8B-B14F-4D97-AF65-F5344CB8AC3E}">
        <p14:creationId xmlns:p14="http://schemas.microsoft.com/office/powerpoint/2010/main" val="4547949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4800" y="558800"/>
            <a:ext cx="6019800" cy="508000"/>
            <a:chOff x="789624" y="1191463"/>
            <a:chExt cx="60198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58188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kern="0">
                  <a:solidFill>
                    <a:srgbClr val="002060"/>
                  </a:solidFill>
                  <a:latin typeface="Cambria" panose="02040503050406030204" pitchFamily="18" charset="0"/>
                </a:rPr>
                <a:t>Các thành phần trong một project</a:t>
              </a:r>
              <a:endPara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32" y="1170737"/>
            <a:ext cx="8410575" cy="53721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3962400" y="3657600"/>
            <a:ext cx="2819400" cy="914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709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4800" y="558800"/>
            <a:ext cx="5943600" cy="508000"/>
            <a:chOff x="789624" y="1191463"/>
            <a:chExt cx="59436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5742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vl="0">
                <a:buClr>
                  <a:srgbClr val="3DC5C5"/>
                </a:buClr>
                <a:defRPr/>
              </a:pPr>
              <a:r>
                <a:rPr lang="en-US" sz="2400" b="1" kern="0">
                  <a:solidFill>
                    <a:srgbClr val="002060"/>
                  </a:solidFill>
                  <a:latin typeface="Cambria" panose="02040503050406030204" pitchFamily="18" charset="0"/>
                </a:rPr>
                <a:t>Cách cấu hình trong Visual Studio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62665" t="20677" b="11665"/>
          <a:stretch/>
        </p:blipFill>
        <p:spPr>
          <a:xfrm>
            <a:off x="2362200" y="1219200"/>
            <a:ext cx="4857750" cy="4949209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3581400" y="5486400"/>
            <a:ext cx="1371600" cy="533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049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4800" y="558800"/>
            <a:ext cx="5943600" cy="508000"/>
            <a:chOff x="789624" y="1191463"/>
            <a:chExt cx="59436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5742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vl="0">
                <a:buClr>
                  <a:srgbClr val="3DC5C5"/>
                </a:buClr>
                <a:defRPr/>
              </a:pPr>
              <a:r>
                <a:rPr lang="en-US" sz="2400" b="1" kern="0">
                  <a:solidFill>
                    <a:srgbClr val="002060"/>
                  </a:solidFill>
                  <a:latin typeface="Cambria" panose="02040503050406030204" pitchFamily="18" charset="0"/>
                </a:rPr>
                <a:t>Cách cấu hình trong Visual Studio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70737"/>
            <a:ext cx="8890739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230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4800" y="558800"/>
            <a:ext cx="5943600" cy="508000"/>
            <a:chOff x="789624" y="1191463"/>
            <a:chExt cx="59436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5742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vl="0">
                <a:buClr>
                  <a:srgbClr val="3DC5C5"/>
                </a:buClr>
                <a:defRPr/>
              </a:pPr>
              <a:r>
                <a:rPr lang="en-US" sz="2400" b="1" kern="0">
                  <a:solidFill>
                    <a:srgbClr val="002060"/>
                  </a:solidFill>
                  <a:latin typeface="Cambria" panose="02040503050406030204" pitchFamily="18" charset="0"/>
                </a:rPr>
                <a:t>Cách cấu hình trong Visual Studio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5491" t="10417" r="22474" b="15625"/>
          <a:stretch/>
        </p:blipFill>
        <p:spPr>
          <a:xfrm>
            <a:off x="304800" y="1170737"/>
            <a:ext cx="8692643" cy="501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863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4800" y="558800"/>
            <a:ext cx="7162800" cy="508000"/>
            <a:chOff x="789624" y="1191463"/>
            <a:chExt cx="71628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69618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vl="0">
                <a:buClr>
                  <a:srgbClr val="3DC5C5"/>
                </a:buClr>
                <a:defRPr/>
              </a:pPr>
              <a:r>
                <a:rPr lang="en-US" sz="2400" kern="0">
                  <a:solidFill>
                    <a:srgbClr val="002060"/>
                  </a:solidFill>
                  <a:latin typeface="Cambria" panose="02040503050406030204" pitchFamily="18" charset="0"/>
                </a:rPr>
                <a:t>Cách biên dịch và thực thi trong Visual Studio</a:t>
              </a:r>
              <a:endParaRPr lang="en-US" sz="4000" kern="0">
                <a:solidFill>
                  <a:srgbClr val="00206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381000" y="1219200"/>
            <a:ext cx="8458200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3200" b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0">
              <a:buClr>
                <a:srgbClr val="3DC5C5"/>
              </a:buClr>
              <a:defRPr/>
            </a:pPr>
            <a:r>
              <a:rPr lang="en-US" kern="0">
                <a:solidFill>
                  <a:srgbClr val="002060"/>
                </a:solidFill>
                <a:latin typeface="Cambria" panose="02040503050406030204" pitchFamily="18" charset="0"/>
              </a:rPr>
              <a:t>Nhấn F5 để biên dịch và chạy luôn</a:t>
            </a:r>
          </a:p>
          <a:p>
            <a:pPr lvl="0">
              <a:buClr>
                <a:srgbClr val="3DC5C5"/>
              </a:buClr>
              <a:defRPr/>
            </a:pP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</a:rPr>
              <a:t>Muốn</a:t>
            </a:r>
            <a:r>
              <a:rPr kumimoji="0" lang="en-US" sz="3200" b="0" i="0" u="none" strike="noStrike" kern="0" cap="none" spc="0" normalizeH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</a:rPr>
              <a:t> build thì bấm chuột phải/ build hoặc rebuild hoặc clean</a:t>
            </a:r>
            <a:endParaRPr kumimoji="0" lang="en-US" sz="3200" b="0" i="0" u="none" strike="noStrike" kern="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mbria" panose="020405030504060302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69912" t="10417" b="66667"/>
          <a:stretch/>
        </p:blipFill>
        <p:spPr>
          <a:xfrm>
            <a:off x="2438400" y="3048000"/>
            <a:ext cx="3914775" cy="167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6670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4800" y="558800"/>
            <a:ext cx="7162800" cy="508000"/>
            <a:chOff x="789624" y="1191463"/>
            <a:chExt cx="71628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69618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vl="0">
                <a:buClr>
                  <a:srgbClr val="3DC5C5"/>
                </a:buClr>
                <a:defRPr/>
              </a:pPr>
              <a:r>
                <a:rPr lang="en-US" sz="2400" kern="0">
                  <a:solidFill>
                    <a:srgbClr val="002060"/>
                  </a:solidFill>
                  <a:latin typeface="Cambria" panose="02040503050406030204" pitchFamily="18" charset="0"/>
                </a:rPr>
                <a:t>Cách biên dịch và thực thi trong Visual Studio</a:t>
              </a:r>
              <a:endParaRPr lang="en-US" sz="4000" kern="0">
                <a:solidFill>
                  <a:srgbClr val="00206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381000" y="1219200"/>
            <a:ext cx="8458200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3200" b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0">
              <a:buClr>
                <a:srgbClr val="3DC5C5"/>
              </a:buClr>
              <a:defRPr/>
            </a:pPr>
            <a:r>
              <a:rPr lang="en-US" kern="0">
                <a:solidFill>
                  <a:srgbClr val="002060"/>
                </a:solidFill>
                <a:latin typeface="Cambria" panose="02040503050406030204" pitchFamily="18" charset="0"/>
              </a:rPr>
              <a:t>Ngoài ra ta còn sử dụng Build/ Batch Build</a:t>
            </a:r>
            <a:endParaRPr kumimoji="0" lang="en-US" sz="3200" b="0" i="0" u="none" strike="noStrike" kern="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mbria" panose="020405030504060302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62884" b="60417"/>
          <a:stretch/>
        </p:blipFill>
        <p:spPr>
          <a:xfrm>
            <a:off x="1600200" y="2133600"/>
            <a:ext cx="5702874" cy="341947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5029200" y="4343400"/>
            <a:ext cx="1752600" cy="8286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68069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4800" y="558800"/>
            <a:ext cx="7162800" cy="508000"/>
            <a:chOff x="789624" y="1191463"/>
            <a:chExt cx="71628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69618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vl="0">
                <a:buClr>
                  <a:srgbClr val="3DC5C5"/>
                </a:buClr>
                <a:defRPr/>
              </a:pPr>
              <a:r>
                <a:rPr lang="en-US" sz="2400" kern="0">
                  <a:solidFill>
                    <a:srgbClr val="002060"/>
                  </a:solidFill>
                  <a:latin typeface="Cambria" panose="02040503050406030204" pitchFamily="18" charset="0"/>
                </a:rPr>
                <a:t>Cách biên dịch và thực thi trong Visual Studio</a:t>
              </a:r>
              <a:endParaRPr lang="en-US" sz="4000" kern="0">
                <a:solidFill>
                  <a:srgbClr val="00206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381000" y="1219200"/>
            <a:ext cx="8458200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3200" b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0">
              <a:buClr>
                <a:srgbClr val="3DC5C5"/>
              </a:buClr>
              <a:defRPr/>
            </a:pPr>
            <a:r>
              <a:rPr lang="en-US" kern="0">
                <a:solidFill>
                  <a:srgbClr val="002060"/>
                </a:solidFill>
                <a:latin typeface="Cambria" panose="02040503050406030204" pitchFamily="18" charset="0"/>
              </a:rPr>
              <a:t>Ngoài ra ta còn sử dụng Build/ Batch Build</a:t>
            </a:r>
            <a:endParaRPr kumimoji="0" lang="en-US" sz="3200" b="0" i="0" u="none" strike="noStrike" kern="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mbria" panose="020405030504060302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37" y="1981200"/>
            <a:ext cx="6638925" cy="3838575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>
            <a:off x="7239000" y="2286000"/>
            <a:ext cx="457200" cy="228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438400" y="2743200"/>
            <a:ext cx="609600" cy="7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1107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4800" y="558800"/>
            <a:ext cx="7162800" cy="508000"/>
            <a:chOff x="789624" y="1191463"/>
            <a:chExt cx="71628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69618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vl="0">
                <a:buClr>
                  <a:srgbClr val="3DC5C5"/>
                </a:buClr>
                <a:defRPr/>
              </a:pPr>
              <a:r>
                <a:rPr lang="en-US" sz="2400" kern="0">
                  <a:solidFill>
                    <a:srgbClr val="002060"/>
                  </a:solidFill>
                  <a:latin typeface="Cambria" panose="02040503050406030204" pitchFamily="18" charset="0"/>
                </a:rPr>
                <a:t>Cách biên dịch và thực thi trong Visual Studio</a:t>
              </a:r>
              <a:endParaRPr lang="en-US" sz="4000" kern="0">
                <a:solidFill>
                  <a:srgbClr val="00206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381000" y="1219200"/>
            <a:ext cx="8458200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3200" b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0">
              <a:buClr>
                <a:srgbClr val="3DC5C5"/>
              </a:buClr>
              <a:defRPr/>
            </a:pPr>
            <a:r>
              <a:rPr lang="en-US" kern="0">
                <a:solidFill>
                  <a:srgbClr val="002060"/>
                </a:solidFill>
                <a:latin typeface="Cambria" panose="02040503050406030204" pitchFamily="18" charset="0"/>
              </a:rPr>
              <a:t>Build xong kiểm tra thư mục bin có 2 thư mục con là </a:t>
            </a:r>
            <a:r>
              <a:rPr lang="en-US" kern="0">
                <a:solidFill>
                  <a:srgbClr val="FF0000"/>
                </a:solidFill>
                <a:latin typeface="Cambria" panose="02040503050406030204" pitchFamily="18" charset="0"/>
              </a:rPr>
              <a:t>debug</a:t>
            </a:r>
            <a:r>
              <a:rPr lang="en-US" kern="0">
                <a:solidFill>
                  <a:srgbClr val="002060"/>
                </a:solidFill>
                <a:latin typeface="Cambria" panose="02040503050406030204" pitchFamily="18" charset="0"/>
              </a:rPr>
              <a:t> và </a:t>
            </a:r>
            <a:r>
              <a:rPr lang="en-US" kern="0">
                <a:solidFill>
                  <a:srgbClr val="FF0000"/>
                </a:solidFill>
                <a:latin typeface="Cambria" panose="02040503050406030204" pitchFamily="18" charset="0"/>
              </a:rPr>
              <a:t>release</a:t>
            </a:r>
            <a:endParaRPr kumimoji="0" lang="en-US" sz="32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mbria" panose="020405030504060302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22753"/>
          <a:stretch/>
        </p:blipFill>
        <p:spPr>
          <a:xfrm>
            <a:off x="2133600" y="2347912"/>
            <a:ext cx="4067175" cy="13096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912" y="4186237"/>
            <a:ext cx="4400550" cy="2276475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>
            <a:off x="3429000" y="3498411"/>
            <a:ext cx="405288" cy="731044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99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4800" y="558800"/>
            <a:ext cx="7162800" cy="508000"/>
            <a:chOff x="789624" y="1191463"/>
            <a:chExt cx="71628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69618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vl="0">
                <a:buClr>
                  <a:srgbClr val="3DC5C5"/>
                </a:buClr>
                <a:defRPr/>
              </a:pPr>
              <a:r>
                <a:rPr lang="en-US" sz="2400" kern="0">
                  <a:solidFill>
                    <a:srgbClr val="002060"/>
                  </a:solidFill>
                  <a:latin typeface="Cambria" panose="02040503050406030204" pitchFamily="18" charset="0"/>
                </a:rPr>
                <a:t>Cách biên dịch và thực thi trong Visual Studio</a:t>
              </a:r>
              <a:endParaRPr lang="en-US" sz="4000" kern="0">
                <a:solidFill>
                  <a:srgbClr val="00206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659" y="1288462"/>
            <a:ext cx="5162550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4" y="3027813"/>
            <a:ext cx="5353050" cy="2200275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424" y="5030053"/>
            <a:ext cx="5810250" cy="14763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Freeform 14"/>
          <p:cNvSpPr/>
          <p:nvPr/>
        </p:nvSpPr>
        <p:spPr>
          <a:xfrm>
            <a:off x="1583088" y="2088107"/>
            <a:ext cx="2361115" cy="818866"/>
          </a:xfrm>
          <a:custGeom>
            <a:avLst/>
            <a:gdLst>
              <a:gd name="connsiteX0" fmla="*/ 2361115 w 2361115"/>
              <a:gd name="connsiteY0" fmla="*/ 0 h 818866"/>
              <a:gd name="connsiteX1" fmla="*/ 1160112 w 2361115"/>
              <a:gd name="connsiteY1" fmla="*/ 40944 h 818866"/>
              <a:gd name="connsiteX2" fmla="*/ 928100 w 2361115"/>
              <a:gd name="connsiteY2" fmla="*/ 81887 h 818866"/>
              <a:gd name="connsiteX3" fmla="*/ 737031 w 2361115"/>
              <a:gd name="connsiteY3" fmla="*/ 109183 h 818866"/>
              <a:gd name="connsiteX4" fmla="*/ 655145 w 2361115"/>
              <a:gd name="connsiteY4" fmla="*/ 136478 h 818866"/>
              <a:gd name="connsiteX5" fmla="*/ 518667 w 2361115"/>
              <a:gd name="connsiteY5" fmla="*/ 163774 h 818866"/>
              <a:gd name="connsiteX6" fmla="*/ 436781 w 2361115"/>
              <a:gd name="connsiteY6" fmla="*/ 191069 h 818866"/>
              <a:gd name="connsiteX7" fmla="*/ 395837 w 2361115"/>
              <a:gd name="connsiteY7" fmla="*/ 232012 h 818866"/>
              <a:gd name="connsiteX8" fmla="*/ 327599 w 2361115"/>
              <a:gd name="connsiteY8" fmla="*/ 272956 h 818866"/>
              <a:gd name="connsiteX9" fmla="*/ 286655 w 2361115"/>
              <a:gd name="connsiteY9" fmla="*/ 300251 h 818866"/>
              <a:gd name="connsiteX10" fmla="*/ 177473 w 2361115"/>
              <a:gd name="connsiteY10" fmla="*/ 354842 h 818866"/>
              <a:gd name="connsiteX11" fmla="*/ 136530 w 2361115"/>
              <a:gd name="connsiteY11" fmla="*/ 395786 h 818866"/>
              <a:gd name="connsiteX12" fmla="*/ 81939 w 2361115"/>
              <a:gd name="connsiteY12" fmla="*/ 491320 h 818866"/>
              <a:gd name="connsiteX13" fmla="*/ 54643 w 2361115"/>
              <a:gd name="connsiteY13" fmla="*/ 696036 h 818866"/>
              <a:gd name="connsiteX14" fmla="*/ 27348 w 2361115"/>
              <a:gd name="connsiteY14" fmla="*/ 764275 h 818866"/>
              <a:gd name="connsiteX15" fmla="*/ 52 w 2361115"/>
              <a:gd name="connsiteY15" fmla="*/ 818866 h 81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361115" h="818866">
                <a:moveTo>
                  <a:pt x="2361115" y="0"/>
                </a:moveTo>
                <a:cubicBezTo>
                  <a:pt x="1872222" y="69843"/>
                  <a:pt x="2623876" y="-33738"/>
                  <a:pt x="1160112" y="40944"/>
                </a:cubicBezTo>
                <a:cubicBezTo>
                  <a:pt x="1081682" y="44946"/>
                  <a:pt x="1005471" y="68431"/>
                  <a:pt x="928100" y="81887"/>
                </a:cubicBezTo>
                <a:cubicBezTo>
                  <a:pt x="827521" y="99379"/>
                  <a:pt x="850495" y="95000"/>
                  <a:pt x="737031" y="109183"/>
                </a:cubicBezTo>
                <a:cubicBezTo>
                  <a:pt x="709736" y="118281"/>
                  <a:pt x="683058" y="129500"/>
                  <a:pt x="655145" y="136478"/>
                </a:cubicBezTo>
                <a:cubicBezTo>
                  <a:pt x="507580" y="173369"/>
                  <a:pt x="632081" y="129750"/>
                  <a:pt x="518667" y="163774"/>
                </a:cubicBezTo>
                <a:cubicBezTo>
                  <a:pt x="491109" y="172041"/>
                  <a:pt x="436781" y="191069"/>
                  <a:pt x="436781" y="191069"/>
                </a:cubicBezTo>
                <a:cubicBezTo>
                  <a:pt x="423133" y="204717"/>
                  <a:pt x="411278" y="220431"/>
                  <a:pt x="395837" y="232012"/>
                </a:cubicBezTo>
                <a:cubicBezTo>
                  <a:pt x="374616" y="247928"/>
                  <a:pt x="350093" y="258897"/>
                  <a:pt x="327599" y="272956"/>
                </a:cubicBezTo>
                <a:cubicBezTo>
                  <a:pt x="313690" y="281649"/>
                  <a:pt x="301055" y="292397"/>
                  <a:pt x="286655" y="300251"/>
                </a:cubicBezTo>
                <a:cubicBezTo>
                  <a:pt x="250934" y="319735"/>
                  <a:pt x="177473" y="354842"/>
                  <a:pt x="177473" y="354842"/>
                </a:cubicBezTo>
                <a:cubicBezTo>
                  <a:pt x="163825" y="368490"/>
                  <a:pt x="146106" y="379028"/>
                  <a:pt x="136530" y="395786"/>
                </a:cubicBezTo>
                <a:cubicBezTo>
                  <a:pt x="63216" y="524086"/>
                  <a:pt x="192723" y="380536"/>
                  <a:pt x="81939" y="491320"/>
                </a:cubicBezTo>
                <a:cubicBezTo>
                  <a:pt x="77125" y="539456"/>
                  <a:pt x="71604" y="639499"/>
                  <a:pt x="54643" y="696036"/>
                </a:cubicBezTo>
                <a:cubicBezTo>
                  <a:pt x="47603" y="719501"/>
                  <a:pt x="38304" y="742363"/>
                  <a:pt x="27348" y="764275"/>
                </a:cubicBezTo>
                <a:cubicBezTo>
                  <a:pt x="-2472" y="823914"/>
                  <a:pt x="52" y="784680"/>
                  <a:pt x="52" y="818866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4367284" y="2374710"/>
            <a:ext cx="2868657" cy="2593075"/>
          </a:xfrm>
          <a:custGeom>
            <a:avLst/>
            <a:gdLst>
              <a:gd name="connsiteX0" fmla="*/ 0 w 2868657"/>
              <a:gd name="connsiteY0" fmla="*/ 0 h 2593075"/>
              <a:gd name="connsiteX1" fmla="*/ 491319 w 2868657"/>
              <a:gd name="connsiteY1" fmla="*/ 13648 h 2593075"/>
              <a:gd name="connsiteX2" fmla="*/ 668740 w 2868657"/>
              <a:gd name="connsiteY2" fmla="*/ 40944 h 2593075"/>
              <a:gd name="connsiteX3" fmla="*/ 805217 w 2868657"/>
              <a:gd name="connsiteY3" fmla="*/ 54591 h 2593075"/>
              <a:gd name="connsiteX4" fmla="*/ 1064525 w 2868657"/>
              <a:gd name="connsiteY4" fmla="*/ 109183 h 2593075"/>
              <a:gd name="connsiteX5" fmla="*/ 1173707 w 2868657"/>
              <a:gd name="connsiteY5" fmla="*/ 136478 h 2593075"/>
              <a:gd name="connsiteX6" fmla="*/ 1323832 w 2868657"/>
              <a:gd name="connsiteY6" fmla="*/ 163774 h 2593075"/>
              <a:gd name="connsiteX7" fmla="*/ 1378423 w 2868657"/>
              <a:gd name="connsiteY7" fmla="*/ 204717 h 2593075"/>
              <a:gd name="connsiteX8" fmla="*/ 1446662 w 2868657"/>
              <a:gd name="connsiteY8" fmla="*/ 245660 h 2593075"/>
              <a:gd name="connsiteX9" fmla="*/ 1624083 w 2868657"/>
              <a:gd name="connsiteY9" fmla="*/ 368490 h 2593075"/>
              <a:gd name="connsiteX10" fmla="*/ 1965277 w 2868657"/>
              <a:gd name="connsiteY10" fmla="*/ 545911 h 2593075"/>
              <a:gd name="connsiteX11" fmla="*/ 2060812 w 2868657"/>
              <a:gd name="connsiteY11" fmla="*/ 614150 h 2593075"/>
              <a:gd name="connsiteX12" fmla="*/ 2142698 w 2868657"/>
              <a:gd name="connsiteY12" fmla="*/ 655093 h 2593075"/>
              <a:gd name="connsiteX13" fmla="*/ 2210937 w 2868657"/>
              <a:gd name="connsiteY13" fmla="*/ 709684 h 2593075"/>
              <a:gd name="connsiteX14" fmla="*/ 2251880 w 2868657"/>
              <a:gd name="connsiteY14" fmla="*/ 736980 h 2593075"/>
              <a:gd name="connsiteX15" fmla="*/ 2320119 w 2868657"/>
              <a:gd name="connsiteY15" fmla="*/ 805218 h 2593075"/>
              <a:gd name="connsiteX16" fmla="*/ 2470244 w 2868657"/>
              <a:gd name="connsiteY16" fmla="*/ 914400 h 2593075"/>
              <a:gd name="connsiteX17" fmla="*/ 2552131 w 2868657"/>
              <a:gd name="connsiteY17" fmla="*/ 996287 h 2593075"/>
              <a:gd name="connsiteX18" fmla="*/ 2634017 w 2868657"/>
              <a:gd name="connsiteY18" fmla="*/ 1119117 h 2593075"/>
              <a:gd name="connsiteX19" fmla="*/ 2688609 w 2868657"/>
              <a:gd name="connsiteY19" fmla="*/ 1214651 h 2593075"/>
              <a:gd name="connsiteX20" fmla="*/ 2715904 w 2868657"/>
              <a:gd name="connsiteY20" fmla="*/ 1323833 h 2593075"/>
              <a:gd name="connsiteX21" fmla="*/ 2729552 w 2868657"/>
              <a:gd name="connsiteY21" fmla="*/ 1392072 h 2593075"/>
              <a:gd name="connsiteX22" fmla="*/ 2756847 w 2868657"/>
              <a:gd name="connsiteY22" fmla="*/ 1446663 h 2593075"/>
              <a:gd name="connsiteX23" fmla="*/ 2784143 w 2868657"/>
              <a:gd name="connsiteY23" fmla="*/ 1569493 h 2593075"/>
              <a:gd name="connsiteX24" fmla="*/ 2797791 w 2868657"/>
              <a:gd name="connsiteY24" fmla="*/ 1624084 h 2593075"/>
              <a:gd name="connsiteX25" fmla="*/ 2852382 w 2868657"/>
              <a:gd name="connsiteY25" fmla="*/ 1965278 h 2593075"/>
              <a:gd name="connsiteX26" fmla="*/ 2866029 w 2868657"/>
              <a:gd name="connsiteY26" fmla="*/ 2593075 h 259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868657" h="2593075">
                <a:moveTo>
                  <a:pt x="0" y="0"/>
                </a:moveTo>
                <a:cubicBezTo>
                  <a:pt x="163773" y="4549"/>
                  <a:pt x="327789" y="3636"/>
                  <a:pt x="491319" y="13648"/>
                </a:cubicBezTo>
                <a:cubicBezTo>
                  <a:pt x="551043" y="17305"/>
                  <a:pt x="609406" y="33205"/>
                  <a:pt x="668740" y="40944"/>
                </a:cubicBezTo>
                <a:cubicBezTo>
                  <a:pt x="714075" y="46857"/>
                  <a:pt x="759725" y="50042"/>
                  <a:pt x="805217" y="54591"/>
                </a:cubicBezTo>
                <a:cubicBezTo>
                  <a:pt x="1039163" y="132574"/>
                  <a:pt x="813340" y="67319"/>
                  <a:pt x="1064525" y="109183"/>
                </a:cubicBezTo>
                <a:cubicBezTo>
                  <a:pt x="1101529" y="115350"/>
                  <a:pt x="1136998" y="128750"/>
                  <a:pt x="1173707" y="136478"/>
                </a:cubicBezTo>
                <a:cubicBezTo>
                  <a:pt x="1223478" y="146956"/>
                  <a:pt x="1273790" y="154675"/>
                  <a:pt x="1323832" y="163774"/>
                </a:cubicBezTo>
                <a:cubicBezTo>
                  <a:pt x="1342029" y="177422"/>
                  <a:pt x="1359497" y="192100"/>
                  <a:pt x="1378423" y="204717"/>
                </a:cubicBezTo>
                <a:cubicBezTo>
                  <a:pt x="1400494" y="219431"/>
                  <a:pt x="1425209" y="230058"/>
                  <a:pt x="1446662" y="245660"/>
                </a:cubicBezTo>
                <a:cubicBezTo>
                  <a:pt x="1583922" y="345485"/>
                  <a:pt x="1469625" y="287903"/>
                  <a:pt x="1624083" y="368490"/>
                </a:cubicBezTo>
                <a:cubicBezTo>
                  <a:pt x="1712486" y="414613"/>
                  <a:pt x="1870218" y="486499"/>
                  <a:pt x="1965277" y="545911"/>
                </a:cubicBezTo>
                <a:cubicBezTo>
                  <a:pt x="1998463" y="566652"/>
                  <a:pt x="2027483" y="593640"/>
                  <a:pt x="2060812" y="614150"/>
                </a:cubicBezTo>
                <a:cubicBezTo>
                  <a:pt x="2086802" y="630144"/>
                  <a:pt x="2116952" y="638709"/>
                  <a:pt x="2142698" y="655093"/>
                </a:cubicBezTo>
                <a:cubicBezTo>
                  <a:pt x="2167273" y="670732"/>
                  <a:pt x="2187633" y="692206"/>
                  <a:pt x="2210937" y="709684"/>
                </a:cubicBezTo>
                <a:cubicBezTo>
                  <a:pt x="2224059" y="719526"/>
                  <a:pt x="2238232" y="727881"/>
                  <a:pt x="2251880" y="736980"/>
                </a:cubicBezTo>
                <a:cubicBezTo>
                  <a:pt x="2304451" y="815835"/>
                  <a:pt x="2249352" y="744561"/>
                  <a:pt x="2320119" y="805218"/>
                </a:cubicBezTo>
                <a:cubicBezTo>
                  <a:pt x="2440909" y="908752"/>
                  <a:pt x="2294981" y="814249"/>
                  <a:pt x="2470244" y="914400"/>
                </a:cubicBezTo>
                <a:cubicBezTo>
                  <a:pt x="2530902" y="1035714"/>
                  <a:pt x="2455080" y="911366"/>
                  <a:pt x="2552131" y="996287"/>
                </a:cubicBezTo>
                <a:cubicBezTo>
                  <a:pt x="2607086" y="1044373"/>
                  <a:pt x="2602317" y="1063643"/>
                  <a:pt x="2634017" y="1119117"/>
                </a:cubicBezTo>
                <a:cubicBezTo>
                  <a:pt x="2711190" y="1254169"/>
                  <a:pt x="2606111" y="1049657"/>
                  <a:pt x="2688609" y="1214651"/>
                </a:cubicBezTo>
                <a:cubicBezTo>
                  <a:pt x="2697707" y="1251045"/>
                  <a:pt x="2707469" y="1287280"/>
                  <a:pt x="2715904" y="1323833"/>
                </a:cubicBezTo>
                <a:cubicBezTo>
                  <a:pt x="2721120" y="1346436"/>
                  <a:pt x="2722217" y="1370066"/>
                  <a:pt x="2729552" y="1392072"/>
                </a:cubicBezTo>
                <a:cubicBezTo>
                  <a:pt x="2735986" y="1411373"/>
                  <a:pt x="2747749" y="1428466"/>
                  <a:pt x="2756847" y="1446663"/>
                </a:cubicBezTo>
                <a:cubicBezTo>
                  <a:pt x="2765946" y="1487606"/>
                  <a:pt x="2774712" y="1528625"/>
                  <a:pt x="2784143" y="1569493"/>
                </a:cubicBezTo>
                <a:cubicBezTo>
                  <a:pt x="2788361" y="1587770"/>
                  <a:pt x="2794604" y="1605600"/>
                  <a:pt x="2797791" y="1624084"/>
                </a:cubicBezTo>
                <a:cubicBezTo>
                  <a:pt x="2817361" y="1737587"/>
                  <a:pt x="2852382" y="1965278"/>
                  <a:pt x="2852382" y="1965278"/>
                </a:cubicBezTo>
                <a:cubicBezTo>
                  <a:pt x="2877542" y="2292382"/>
                  <a:pt x="2866029" y="2083384"/>
                  <a:pt x="2866029" y="2593075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179798" y="5414864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Đóng gói cho khách hàng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40160" y="3535079"/>
            <a:ext cx="1850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Test trong công ty</a:t>
            </a:r>
          </a:p>
        </p:txBody>
      </p:sp>
    </p:spTree>
    <p:extLst>
      <p:ext uri="{BB962C8B-B14F-4D97-AF65-F5344CB8AC3E}">
        <p14:creationId xmlns:p14="http://schemas.microsoft.com/office/powerpoint/2010/main" val="2287476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4800" y="558800"/>
            <a:ext cx="8610600" cy="508000"/>
            <a:chOff x="789624" y="1191463"/>
            <a:chExt cx="86106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8409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vl="0">
                <a:buClr>
                  <a:srgbClr val="3DC5C5"/>
                </a:buClr>
                <a:defRPr/>
              </a:pPr>
              <a:r>
                <a:rPr lang="en-US" sz="2400" kern="0">
                  <a:solidFill>
                    <a:srgbClr val="002060"/>
                  </a:solidFill>
                  <a:latin typeface="Cambria" panose="02040503050406030204" pitchFamily="18" charset="0"/>
                </a:rPr>
                <a:t>Cách cài đặt và sử dụng công cụ lập trình Visual Studio 2017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381000" y="1219200"/>
            <a:ext cx="8458200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3200" b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0">
              <a:buClr>
                <a:srgbClr val="3DC5C5"/>
              </a:buClr>
              <a:defRPr/>
            </a:pPr>
            <a:r>
              <a:rPr lang="en-US" kern="0">
                <a:solidFill>
                  <a:srgbClr val="002060"/>
                </a:solidFill>
                <a:latin typeface="Cambria" panose="02040503050406030204" pitchFamily="18" charset="0"/>
              </a:rPr>
              <a:t>Phần mềm Visual Studio 2017 :</a:t>
            </a:r>
          </a:p>
          <a:p>
            <a:pPr lvl="0">
              <a:buClr>
                <a:srgbClr val="3DC5C5"/>
              </a:buClr>
              <a:buFont typeface="Wingdings" panose="05000000000000000000" pitchFamily="2" charset="2"/>
              <a:buChar char="ü"/>
              <a:defRPr/>
            </a:pPr>
            <a:r>
              <a:rPr lang="en-US" kern="0">
                <a:solidFill>
                  <a:srgbClr val="002060"/>
                </a:solidFill>
                <a:latin typeface="Cambria" panose="02040503050406030204" pitchFamily="18" charset="0"/>
              </a:rPr>
              <a:t>Microsoft Visual Studio Community 2017</a:t>
            </a:r>
          </a:p>
          <a:p>
            <a:pPr lvl="0">
              <a:buClr>
                <a:srgbClr val="3DC5C5"/>
              </a:buClr>
              <a:buFont typeface="Wingdings" panose="05000000000000000000" pitchFamily="2" charset="2"/>
              <a:buChar char="ü"/>
              <a:defRPr/>
            </a:pPr>
            <a:r>
              <a:rPr lang="en-US" kern="0">
                <a:solidFill>
                  <a:srgbClr val="002060"/>
                </a:solidFill>
                <a:latin typeface="Cambria" panose="02040503050406030204" pitchFamily="18" charset="0"/>
              </a:rPr>
              <a:t>Link tải phần mềm cài đặt:</a:t>
            </a:r>
          </a:p>
          <a:p>
            <a:pPr lvl="0">
              <a:buClr>
                <a:srgbClr val="3DC5C5"/>
              </a:buClr>
              <a:buFont typeface="Wingdings" panose="05000000000000000000" pitchFamily="2" charset="2"/>
              <a:buChar char="ü"/>
              <a:defRPr/>
            </a:pPr>
            <a:endParaRPr lang="en-US" kern="0">
              <a:solidFill>
                <a:srgbClr val="002060"/>
              </a:solidFill>
              <a:latin typeface="Cambria" panose="02040503050406030204" pitchFamily="18" charset="0"/>
            </a:endParaRPr>
          </a:p>
          <a:p>
            <a:pPr marL="0" lvl="0" indent="0">
              <a:buClr>
                <a:srgbClr val="3DC5C5"/>
              </a:buClr>
              <a:buNone/>
              <a:defRPr/>
            </a:pPr>
            <a:r>
              <a:rPr lang="en-US" kern="0">
                <a:solidFill>
                  <a:srgbClr val="002060"/>
                </a:solidFill>
                <a:latin typeface="Cambria" panose="02040503050406030204" pitchFamily="18" charset="0"/>
                <a:hlinkClick r:id="rId2"/>
              </a:rPr>
              <a:t>https://download.microsoft.com/download/D/1/4/D142F7E7-4D7E-4F3B-A399-5BACA91EB569/vs_Community.exe</a:t>
            </a:r>
            <a:r>
              <a:rPr lang="en-US" kern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98982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4800" y="558800"/>
            <a:ext cx="7162800" cy="508000"/>
            <a:chOff x="789624" y="1191463"/>
            <a:chExt cx="71628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69618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vl="0">
                <a:buClr>
                  <a:srgbClr val="3DC5C5"/>
                </a:buClr>
                <a:defRPr/>
              </a:pPr>
              <a:r>
                <a:rPr lang="en-US" sz="2400" kern="0">
                  <a:solidFill>
                    <a:srgbClr val="002060"/>
                  </a:solidFill>
                  <a:latin typeface="Cambria" panose="02040503050406030204" pitchFamily="18" charset="0"/>
                </a:rPr>
                <a:t>Cách biên dịch và thực thi trong Visual Studio</a:t>
              </a:r>
              <a:endParaRPr lang="en-US" sz="4000" kern="0">
                <a:solidFill>
                  <a:srgbClr val="00206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688571"/>
            <a:ext cx="5619750" cy="41433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91" y="1146853"/>
            <a:ext cx="9116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ambria" panose="02040503050406030204" pitchFamily="18" charset="0"/>
              </a:rPr>
              <a:t>Quay lại Design, kéo đại 1 Label ra rồi nhập dữ liệu</a:t>
            </a:r>
            <a:r>
              <a:rPr lang="en-US" sz="2400">
                <a:latin typeface="Cambria" panose="02040503050406030204" pitchFamily="18" charset="0"/>
                <a:sym typeface="Wingdings" panose="05000000000000000000" pitchFamily="2" charset="2"/>
              </a:rPr>
              <a:t>sau đó nhấn F5</a:t>
            </a:r>
            <a:endParaRPr lang="en-US" sz="240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2399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4800" y="558800"/>
            <a:ext cx="7162800" cy="508000"/>
            <a:chOff x="789624" y="1191463"/>
            <a:chExt cx="71628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69618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vl="0">
                <a:buClr>
                  <a:srgbClr val="3DC5C5"/>
                </a:buClr>
                <a:defRPr/>
              </a:pPr>
              <a:r>
                <a:rPr lang="en-US" sz="2400" kern="0">
                  <a:solidFill>
                    <a:srgbClr val="002060"/>
                  </a:solidFill>
                  <a:latin typeface="Cambria" panose="02040503050406030204" pitchFamily="18" charset="0"/>
                </a:rPr>
                <a:t>Cách biên dịch và thực thi trong Visual Studio</a:t>
              </a:r>
              <a:endParaRPr lang="en-US" sz="4000" kern="0">
                <a:solidFill>
                  <a:srgbClr val="00206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524000"/>
            <a:ext cx="4080987" cy="418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430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971800" y="2555117"/>
            <a:ext cx="2667000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600">
                <a:latin typeface="VNI-Heather" pitchFamily="2" charset="0"/>
                <a:cs typeface="Arial" charset="0"/>
              </a:rPr>
              <a:t>END</a:t>
            </a:r>
          </a:p>
        </p:txBody>
      </p:sp>
      <p:pic>
        <p:nvPicPr>
          <p:cNvPr id="8" name="Picture 2" descr="Image result for minio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611302"/>
            <a:ext cx="2181225" cy="23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minion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310736"/>
            <a:ext cx="1905000" cy="1905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loud Callout 9"/>
          <p:cNvSpPr/>
          <p:nvPr/>
        </p:nvSpPr>
        <p:spPr>
          <a:xfrm>
            <a:off x="5486400" y="533400"/>
            <a:ext cx="1714500" cy="1745064"/>
          </a:xfrm>
          <a:prstGeom prst="cloudCallout">
            <a:avLst>
              <a:gd name="adj1" fmla="val 45968"/>
              <a:gd name="adj2" fmla="val 9235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latin typeface="Cambria" panose="02040503050406030204" pitchFamily="18" charset="0"/>
              </a:rPr>
              <a:t>Hey! Coding is easy!</a:t>
            </a:r>
          </a:p>
        </p:txBody>
      </p:sp>
    </p:spTree>
    <p:extLst>
      <p:ext uri="{BB962C8B-B14F-4D97-AF65-F5344CB8AC3E}">
        <p14:creationId xmlns:p14="http://schemas.microsoft.com/office/powerpoint/2010/main" val="4095980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4800" y="558800"/>
            <a:ext cx="8610600" cy="508000"/>
            <a:chOff x="789624" y="1191463"/>
            <a:chExt cx="86106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8409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vl="0">
                <a:buClr>
                  <a:srgbClr val="3DC5C5"/>
                </a:buClr>
                <a:defRPr/>
              </a:pPr>
              <a:r>
                <a:rPr lang="en-US" sz="2400" kern="0">
                  <a:solidFill>
                    <a:srgbClr val="002060"/>
                  </a:solidFill>
                  <a:latin typeface="Cambria" panose="02040503050406030204" pitchFamily="18" charset="0"/>
                </a:rPr>
                <a:t>Cách cài đặt và sử dụng công cụ lập trình Visual Studio 2017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447800"/>
            <a:ext cx="5613640" cy="1447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933700"/>
            <a:ext cx="4953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4800" y="558800"/>
            <a:ext cx="8610600" cy="508000"/>
            <a:chOff x="789624" y="1191463"/>
            <a:chExt cx="86106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8409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vl="0">
                <a:buClr>
                  <a:srgbClr val="3DC5C5"/>
                </a:buClr>
                <a:defRPr/>
              </a:pPr>
              <a:r>
                <a:rPr lang="en-US" sz="2400" kern="0">
                  <a:solidFill>
                    <a:srgbClr val="002060"/>
                  </a:solidFill>
                  <a:latin typeface="Cambria" panose="02040503050406030204" pitchFamily="18" charset="0"/>
                </a:rPr>
                <a:t>Cách cài đặt và sử dụng công cụ lập trình Visual Studio 2017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88" y="1171874"/>
            <a:ext cx="9144000" cy="5103628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6781800" y="2362200"/>
            <a:ext cx="152400" cy="381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429000" y="3719363"/>
            <a:ext cx="457200" cy="2430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754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4800" y="558800"/>
            <a:ext cx="8610600" cy="508000"/>
            <a:chOff x="789624" y="1191463"/>
            <a:chExt cx="86106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8409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vl="0">
                <a:buClr>
                  <a:srgbClr val="3DC5C5"/>
                </a:buClr>
                <a:defRPr/>
              </a:pPr>
              <a:r>
                <a:rPr lang="en-US" sz="2400" kern="0">
                  <a:solidFill>
                    <a:srgbClr val="002060"/>
                  </a:solidFill>
                  <a:latin typeface="Cambria" panose="02040503050406030204" pitchFamily="18" charset="0"/>
                </a:rPr>
                <a:t>Cách cài đặt và sử dụng công cụ lập trình Visual Studio 2017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99" y="1175516"/>
            <a:ext cx="8815867" cy="4920484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>
            <a:off x="1905000" y="3124200"/>
            <a:ext cx="12954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311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4800" y="558800"/>
            <a:ext cx="8610600" cy="508000"/>
            <a:chOff x="789624" y="1191463"/>
            <a:chExt cx="86106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8409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vl="0">
                <a:buClr>
                  <a:srgbClr val="3DC5C5"/>
                </a:buClr>
                <a:defRPr/>
              </a:pPr>
              <a:r>
                <a:rPr lang="en-US" sz="2400" kern="0">
                  <a:solidFill>
                    <a:srgbClr val="002060"/>
                  </a:solidFill>
                  <a:latin typeface="Cambria" panose="02040503050406030204" pitchFamily="18" charset="0"/>
                </a:rPr>
                <a:t>Cách cài đặt và sử dụng công cụ lập trình Visual Studio 2017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70737"/>
            <a:ext cx="8797310" cy="494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790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4800" y="558800"/>
            <a:ext cx="8610600" cy="508000"/>
            <a:chOff x="789624" y="1191463"/>
            <a:chExt cx="86106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8409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vl="0">
                <a:buClr>
                  <a:srgbClr val="3DC5C5"/>
                </a:buClr>
                <a:defRPr/>
              </a:pPr>
              <a:r>
                <a:rPr lang="en-US" sz="2400" kern="0">
                  <a:solidFill>
                    <a:srgbClr val="002060"/>
                  </a:solidFill>
                  <a:latin typeface="Cambria" panose="02040503050406030204" pitchFamily="18" charset="0"/>
                </a:rPr>
                <a:t>Cách cài đặt và sử dụng công cụ lập trình Visual Studio 2017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170737"/>
            <a:ext cx="8898640" cy="500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47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</TotalTime>
  <Words>691</Words>
  <Application>Microsoft Office PowerPoint</Application>
  <PresentationFormat>On-screen Show (4:3)</PresentationFormat>
  <Paragraphs>91</Paragraphs>
  <Slides>42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VNI-Heather</vt:lpstr>
      <vt:lpstr>맑은 고딕</vt:lpstr>
      <vt:lpstr>Arial</vt:lpstr>
      <vt:lpstr>Calibri</vt:lpstr>
      <vt:lpstr>Cambria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Data Science Lab</cp:lastModifiedBy>
  <cp:revision>455</cp:revision>
  <dcterms:created xsi:type="dcterms:W3CDTF">2011-04-06T04:04:31Z</dcterms:created>
  <dcterms:modified xsi:type="dcterms:W3CDTF">2021-08-29T02:51:29Z</dcterms:modified>
</cp:coreProperties>
</file>